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424" r:id="rId3"/>
    <p:sldId id="568"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44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7"/>
    <p:restoredTop sz="88299"/>
  </p:normalViewPr>
  <p:slideViewPr>
    <p:cSldViewPr snapToGrid="0" snapToObjects="1">
      <p:cViewPr varScale="1">
        <p:scale>
          <a:sx n="112" d="100"/>
          <a:sy n="112" d="100"/>
        </p:scale>
        <p:origin x="9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6/21/23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6/21/23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tiff"/><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5.emf"/><Relationship Id="rId7" Type="http://schemas.openxmlformats.org/officeDocument/2006/relationships/image" Target="../media/image28.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7.tiff"/><Relationship Id="rId5" Type="http://schemas.openxmlformats.org/officeDocument/2006/relationships/image" Target="../media/image18.tiff"/><Relationship Id="rId4" Type="http://schemas.openxmlformats.org/officeDocument/2006/relationships/image" Target="../media/image26.png"/><Relationship Id="rId9" Type="http://schemas.openxmlformats.org/officeDocument/2006/relationships/image" Target="../media/image2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2.tiff"/><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t>Patrick Mathias</a:t>
            </a:r>
            <a:endParaRPr lang="en-US" sz="2000" b="1" dirty="0"/>
          </a:p>
          <a:p>
            <a:r>
              <a:rPr lang="en-US" sz="2400" dirty="0"/>
              <a:t>AACC University</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0A93FAB-3A66-BFB4-4513-AAD17F47D537}"/>
              </a:ext>
            </a:extLst>
          </p:cNvPr>
          <p:cNvSpPr>
            <a:spLocks noGrp="1"/>
          </p:cNvSpPr>
          <p:nvPr>
            <p:ph type="title"/>
          </p:nvPr>
        </p:nvSpPr>
        <p:spPr>
          <a:xfrm>
            <a:off x="1024128" y="585216"/>
            <a:ext cx="9720072" cy="1499616"/>
          </a:xfrm>
        </p:spPr>
        <p:txBody>
          <a:bodyPr/>
          <a:lstStyle/>
          <a:p>
            <a:r>
              <a:rPr lang="en-US" i="1" dirty="0" err="1"/>
              <a:t>biochem</a:t>
            </a:r>
            <a:r>
              <a:rPr lang="en-US" dirty="0"/>
              <a:t> – Chemistry results data frame</a:t>
            </a:r>
          </a:p>
        </p:txBody>
      </p:sp>
      <p:graphicFrame>
        <p:nvGraphicFramePr>
          <p:cNvPr id="2" name="Table 1">
            <a:extLst>
              <a:ext uri="{FF2B5EF4-FFF2-40B4-BE49-F238E27FC236}">
                <a16:creationId xmlns:a16="http://schemas.microsoft.com/office/drawing/2014/main" id="{7C098E33-454E-338B-FFCD-03ABA1D63249}"/>
              </a:ext>
            </a:extLst>
          </p:cNvPr>
          <p:cNvGraphicFramePr>
            <a:graphicFrameLocks noGrp="1"/>
          </p:cNvGraphicFramePr>
          <p:nvPr>
            <p:extLst>
              <p:ext uri="{D42A27DB-BD31-4B8C-83A1-F6EECF244321}">
                <p14:modId xmlns:p14="http://schemas.microsoft.com/office/powerpoint/2010/main" val="437203940"/>
              </p:ext>
            </p:extLst>
          </p:nvPr>
        </p:nvGraphicFramePr>
        <p:xfrm>
          <a:off x="382906" y="2433321"/>
          <a:ext cx="11426188" cy="3839463"/>
        </p:xfrm>
        <a:graphic>
          <a:graphicData uri="http://schemas.openxmlformats.org/drawingml/2006/table">
            <a:tbl>
              <a:tblPr firstRow="1" bandRow="1">
                <a:tableStyleId>{5C22544A-7EE6-4342-B048-85BDC9FD1C3A}</a:tableStyleId>
              </a:tblPr>
              <a:tblGrid>
                <a:gridCol w="601177">
                  <a:extLst>
                    <a:ext uri="{9D8B030D-6E8A-4147-A177-3AD203B41FA5}">
                      <a16:colId xmlns:a16="http://schemas.microsoft.com/office/drawing/2014/main" val="4274576755"/>
                    </a:ext>
                  </a:extLst>
                </a:gridCol>
                <a:gridCol w="526583">
                  <a:extLst>
                    <a:ext uri="{9D8B030D-6E8A-4147-A177-3AD203B41FA5}">
                      <a16:colId xmlns:a16="http://schemas.microsoft.com/office/drawing/2014/main" val="3221490830"/>
                    </a:ext>
                  </a:extLst>
                </a:gridCol>
                <a:gridCol w="342900">
                  <a:extLst>
                    <a:ext uri="{9D8B030D-6E8A-4147-A177-3AD203B41FA5}">
                      <a16:colId xmlns:a16="http://schemas.microsoft.com/office/drawing/2014/main" val="1440495369"/>
                    </a:ext>
                  </a:extLst>
                </a:gridCol>
                <a:gridCol w="914400">
                  <a:extLst>
                    <a:ext uri="{9D8B030D-6E8A-4147-A177-3AD203B41FA5}">
                      <a16:colId xmlns:a16="http://schemas.microsoft.com/office/drawing/2014/main" val="4036095539"/>
                    </a:ext>
                  </a:extLst>
                </a:gridCol>
                <a:gridCol w="1188720">
                  <a:extLst>
                    <a:ext uri="{9D8B030D-6E8A-4147-A177-3AD203B41FA5}">
                      <a16:colId xmlns:a16="http://schemas.microsoft.com/office/drawing/2014/main" val="261485548"/>
                    </a:ext>
                  </a:extLst>
                </a:gridCol>
                <a:gridCol w="1280160">
                  <a:extLst>
                    <a:ext uri="{9D8B030D-6E8A-4147-A177-3AD203B41FA5}">
                      <a16:colId xmlns:a16="http://schemas.microsoft.com/office/drawing/2014/main" val="4051569938"/>
                    </a:ext>
                  </a:extLst>
                </a:gridCol>
                <a:gridCol w="1097280">
                  <a:extLst>
                    <a:ext uri="{9D8B030D-6E8A-4147-A177-3AD203B41FA5}">
                      <a16:colId xmlns:a16="http://schemas.microsoft.com/office/drawing/2014/main" val="2956711679"/>
                    </a:ext>
                  </a:extLst>
                </a:gridCol>
                <a:gridCol w="982980">
                  <a:extLst>
                    <a:ext uri="{9D8B030D-6E8A-4147-A177-3AD203B41FA5}">
                      <a16:colId xmlns:a16="http://schemas.microsoft.com/office/drawing/2014/main" val="1865900077"/>
                    </a:ext>
                  </a:extLst>
                </a:gridCol>
                <a:gridCol w="1017270">
                  <a:extLst>
                    <a:ext uri="{9D8B030D-6E8A-4147-A177-3AD203B41FA5}">
                      <a16:colId xmlns:a16="http://schemas.microsoft.com/office/drawing/2014/main" val="2448338178"/>
                    </a:ext>
                  </a:extLst>
                </a:gridCol>
                <a:gridCol w="742950">
                  <a:extLst>
                    <a:ext uri="{9D8B030D-6E8A-4147-A177-3AD203B41FA5}">
                      <a16:colId xmlns:a16="http://schemas.microsoft.com/office/drawing/2014/main" val="765944784"/>
                    </a:ext>
                  </a:extLst>
                </a:gridCol>
                <a:gridCol w="2263453">
                  <a:extLst>
                    <a:ext uri="{9D8B030D-6E8A-4147-A177-3AD203B41FA5}">
                      <a16:colId xmlns:a16="http://schemas.microsoft.com/office/drawing/2014/main" val="3462293570"/>
                    </a:ext>
                  </a:extLst>
                </a:gridCol>
                <a:gridCol w="468315">
                  <a:extLst>
                    <a:ext uri="{9D8B030D-6E8A-4147-A177-3AD203B41FA5}">
                      <a16:colId xmlns:a16="http://schemas.microsoft.com/office/drawing/2014/main" val="3592217186"/>
                    </a:ext>
                  </a:extLst>
                </a:gridCol>
              </a:tblGrid>
              <a:tr h="426607">
                <a:tc>
                  <a:txBody>
                    <a:bodyPr/>
                    <a:lstStyle/>
                    <a:p>
                      <a:pPr algn="l" fontAlgn="b"/>
                      <a:r>
                        <a:rPr lang="en-US" sz="1200" u="none" strike="noStrike" dirty="0" err="1">
                          <a:effectLst/>
                        </a:rPr>
                        <a:t>mrn</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gender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age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pregnancy_status_at_exam</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collect_dt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receive_dt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verify_dt</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pat_type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payor_groups</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last_name</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a:effectLst/>
                        </a:rPr>
                        <a:t>test</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value</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92154412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cholesterol_refrigerated_serum_mg_d_l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266</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758183442"/>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total_protein_g_d_l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7.4</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2454230657"/>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triglycerides_refrig_serum_mg_d_l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242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4198510811"/>
                  </a:ext>
                </a:extLst>
              </a:tr>
              <a:tr h="426607">
                <a:tc>
                  <a:txBody>
                    <a:bodyPr/>
                    <a:lstStyle/>
                    <a:p>
                      <a:pPr algn="r" fontAlgn="b"/>
                      <a:r>
                        <a:rPr lang="en-US" sz="1200" u="none" strike="noStrike">
                          <a:effectLst/>
                        </a:rPr>
                        <a:t>118087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51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11:28</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11:01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12/30/22 3:39</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cancer center</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self pay</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harrell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uric_acid_mg_d_l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773901754"/>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alanine_aminotransferase_alt_u_l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19</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331289375"/>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albumin_refrigerated_serum_g_d_l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4.2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323817369"/>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alkaline_phosphatase_alp_iu_l</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82</a:t>
                      </a:r>
                      <a:endParaRPr lang="en-US" sz="1200" b="0" i="0" u="none" strike="noStrike">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612956500"/>
                  </a:ext>
                </a:extLst>
              </a:tr>
              <a:tr h="426607">
                <a:tc>
                  <a:txBody>
                    <a:bodyPr/>
                    <a:lstStyle/>
                    <a:p>
                      <a:pPr algn="r" fontAlgn="b"/>
                      <a:r>
                        <a:rPr lang="en-US" sz="1200" u="none" strike="noStrike">
                          <a:effectLst/>
                        </a:rPr>
                        <a:t>111210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Female</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71</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12/26/22 0:32</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12/29/22 20:17</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a:effectLst/>
                        </a:rPr>
                        <a:t>12/31/22 12:10</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unassigned</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a:effectLst/>
                        </a:rPr>
                        <a:t>huffman</a:t>
                      </a:r>
                      <a:endParaRPr lang="en-US" sz="1200" b="0" i="0" u="none" strike="noStrike">
                        <a:solidFill>
                          <a:srgbClr val="000000"/>
                        </a:solidFill>
                        <a:effectLst/>
                        <a:latin typeface="Calibri" panose="020F0502020204030204" pitchFamily="34" charset="0"/>
                      </a:endParaRPr>
                    </a:p>
                  </a:txBody>
                  <a:tcPr marL="7360" marR="7360" marT="7360" marB="0" anchor="b"/>
                </a:tc>
                <a:tc>
                  <a:txBody>
                    <a:bodyPr/>
                    <a:lstStyle/>
                    <a:p>
                      <a:pPr algn="l" fontAlgn="b"/>
                      <a:r>
                        <a:rPr lang="en-US" sz="1200" u="none" strike="noStrike" dirty="0" err="1">
                          <a:effectLst/>
                        </a:rPr>
                        <a:t>aspartate_aminotransferase_ast_u_l</a:t>
                      </a:r>
                      <a:endParaRPr lang="en-US" sz="1200" b="0" i="0" u="none" strike="noStrike" dirty="0">
                        <a:solidFill>
                          <a:srgbClr val="000000"/>
                        </a:solidFill>
                        <a:effectLst/>
                        <a:latin typeface="Calibri" panose="020F0502020204030204" pitchFamily="34" charset="0"/>
                      </a:endParaRPr>
                    </a:p>
                  </a:txBody>
                  <a:tcPr marL="7360" marR="7360" marT="7360" marB="0" anchor="b"/>
                </a:tc>
                <a:tc>
                  <a:txBody>
                    <a:bodyPr/>
                    <a:lstStyle/>
                    <a:p>
                      <a:pPr algn="r" fontAlgn="b"/>
                      <a:r>
                        <a:rPr lang="en-US" sz="1200" u="none" strike="noStrike" dirty="0">
                          <a:effectLst/>
                        </a:rPr>
                        <a:t>20</a:t>
                      </a:r>
                      <a:endParaRPr lang="en-US" sz="1200" b="0" i="0" u="none" strike="noStrike" dirty="0">
                        <a:solidFill>
                          <a:srgbClr val="000000"/>
                        </a:solidFill>
                        <a:effectLst/>
                        <a:latin typeface="Calibri" panose="020F0502020204030204" pitchFamily="34" charset="0"/>
                      </a:endParaRPr>
                    </a:p>
                  </a:txBody>
                  <a:tcPr marL="7360" marR="7360" marT="7360" marB="0" anchor="b"/>
                </a:tc>
                <a:extLst>
                  <a:ext uri="{0D108BD9-81ED-4DB2-BD59-A6C34878D82A}">
                    <a16:rowId xmlns:a16="http://schemas.microsoft.com/office/drawing/2014/main" val="1881049720"/>
                  </a:ext>
                </a:extLst>
              </a:tr>
            </a:tbl>
          </a:graphicData>
        </a:graphic>
      </p:graphicFrame>
    </p:spTree>
    <p:extLst>
      <p:ext uri="{BB962C8B-B14F-4D97-AF65-F5344CB8AC3E}">
        <p14:creationId xmlns:p14="http://schemas.microsoft.com/office/powerpoint/2010/main" val="20440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6.”</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“Your Turn 1”.</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err="1">
                <a:solidFill>
                  <a:schemeClr val="accent2"/>
                </a:solidFill>
                <a:latin typeface="Consolas" panose="020B0609020204030204" pitchFamily="49" charset="0"/>
              </a:rPr>
              <a:t>biochem</a:t>
            </a:r>
            <a:r>
              <a:rPr lang="en-US" sz="4600" dirty="0">
                <a:solidFill>
                  <a:schemeClr val="accent2"/>
                </a:solidFill>
                <a:latin typeface="Consolas" panose="020B0609020204030204" pitchFamily="49" charset="0"/>
              </a:rPr>
              <a:t>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758315"/>
            <a:ext cx="9720072" cy="1965135"/>
          </a:xfrm>
        </p:spPr>
        <p:txBody>
          <a:bodyPr>
            <a:normAutofit fontScale="77500" lnSpcReduction="20000"/>
          </a:bodyPr>
          <a:lstStyle/>
          <a:p>
            <a:pPr marL="0" indent="0">
              <a:buNone/>
            </a:pPr>
            <a:r>
              <a:rPr lang="en-US" dirty="0"/>
              <a:t>Type the following code into the Your Turn 3 section code chunk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24296</TotalTime>
  <Words>5560</Words>
  <Application>Microsoft Macintosh PowerPoint</Application>
  <PresentationFormat>Widescreen</PresentationFormat>
  <Paragraphs>602</Paragraphs>
  <Slides>52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Lucida Grande</vt:lpstr>
      <vt:lpstr>Tw Cen MT</vt:lpstr>
      <vt:lpstr>Tw Cen MT Condensed</vt:lpstr>
      <vt:lpstr>Wingdings 3</vt:lpstr>
      <vt:lpstr>Integral</vt:lpstr>
      <vt:lpstr>Data Visualization</vt:lpstr>
      <vt:lpstr>PowerPoint Presentation</vt:lpstr>
      <vt:lpstr>biochem – Chemistry results data frame</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5</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588</cp:revision>
  <cp:lastPrinted>2020-07-07T16:31:56Z</cp:lastPrinted>
  <dcterms:created xsi:type="dcterms:W3CDTF">2018-02-26T19:02:44Z</dcterms:created>
  <dcterms:modified xsi:type="dcterms:W3CDTF">2023-06-23T05:33:38Z</dcterms:modified>
</cp:coreProperties>
</file>